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8" r:id="rId2"/>
    <p:sldId id="259" r:id="rId3"/>
    <p:sldId id="268" r:id="rId4"/>
    <p:sldId id="269" r:id="rId5"/>
    <p:sldId id="275" r:id="rId6"/>
    <p:sldId id="274" r:id="rId7"/>
    <p:sldId id="261" r:id="rId8"/>
    <p:sldId id="271" r:id="rId9"/>
    <p:sldId id="273" r:id="rId10"/>
    <p:sldId id="267" r:id="rId11"/>
    <p:sldId id="262" r:id="rId12"/>
    <p:sldId id="263" r:id="rId13"/>
    <p:sldId id="264" r:id="rId14"/>
    <p:sldId id="272" r:id="rId15"/>
    <p:sldId id="265" r:id="rId16"/>
  </p:sldIdLst>
  <p:sldSz cx="12192000" cy="6858000"/>
  <p:notesSz cx="6858000" cy="9144000"/>
  <p:embeddedFontLst>
    <p:embeddedFont>
      <p:font typeface="나눔스퀘어OTF_ac" panose="020B0600000101010101" pitchFamily="34" charset="-127"/>
      <p:regular r:id="rId17"/>
    </p:embeddedFont>
    <p:embeddedFont>
      <p:font typeface="나눔스퀘어OTF_ac Bold" panose="020B0600000101010101" pitchFamily="34" charset="-127"/>
      <p:bold r:id="rId18"/>
    </p:embeddedFont>
    <p:embeddedFont>
      <p:font typeface="나눔스퀘어OTF_ac Light" panose="020B0600000101010101" pitchFamily="34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89DF"/>
    <a:srgbClr val="E07D1A"/>
    <a:srgbClr val="B6B644"/>
    <a:srgbClr val="36C0C3"/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09" autoAdjust="0"/>
    <p:restoredTop sz="94660"/>
  </p:normalViewPr>
  <p:slideViewPr>
    <p:cSldViewPr snapToGrid="0">
      <p:cViewPr varScale="1">
        <p:scale>
          <a:sx n="72" d="100"/>
          <a:sy n="72" d="100"/>
        </p:scale>
        <p:origin x="72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441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63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93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42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618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230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237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704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851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260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90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1716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70.12.113.207:800/header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/>
          <p:cNvGrpSpPr/>
          <p:nvPr/>
        </p:nvGrpSpPr>
        <p:grpSpPr>
          <a:xfrm>
            <a:off x="323849" y="330564"/>
            <a:ext cx="11525250" cy="5836200"/>
            <a:chOff x="323850" y="1085850"/>
            <a:chExt cx="11525250" cy="5836200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323850" y="1085850"/>
              <a:ext cx="11525250" cy="5772150"/>
            </a:xfrm>
            <a:prstGeom prst="round2SameRect">
              <a:avLst>
                <a:gd name="adj1" fmla="val 8492"/>
                <a:gd name="adj2" fmla="val 0"/>
              </a:avLst>
            </a:prstGeom>
            <a:solidFill>
              <a:srgbClr val="DEF5F9"/>
            </a:solidFill>
            <a:ln w="123825" cmpd="dbl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380475" y="1152800"/>
              <a:ext cx="11412000" cy="5751437"/>
            </a:xfrm>
            <a:prstGeom prst="round2SameRect">
              <a:avLst>
                <a:gd name="adj1" fmla="val 7382"/>
                <a:gd name="adj2" fmla="val 0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837675" y="1708150"/>
              <a:ext cx="10497600" cy="52139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5372100" y="1291862"/>
              <a:ext cx="1428750" cy="2286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타원 17"/>
            <p:cNvSpPr/>
            <p:nvPr/>
          </p:nvSpPr>
          <p:spPr>
            <a:xfrm>
              <a:off x="6988175" y="1291862"/>
              <a:ext cx="231775" cy="22860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6A32A221-049F-4278-9BF9-24834B578138}"/>
              </a:ext>
            </a:extLst>
          </p:cNvPr>
          <p:cNvGrpSpPr/>
          <p:nvPr/>
        </p:nvGrpSpPr>
        <p:grpSpPr>
          <a:xfrm>
            <a:off x="5193845" y="1636238"/>
            <a:ext cx="1785258" cy="4187618"/>
            <a:chOff x="5324474" y="3338247"/>
            <a:chExt cx="1541930" cy="3361071"/>
          </a:xfrm>
        </p:grpSpPr>
        <p:sp>
          <p:nvSpPr>
            <p:cNvPr id="12" name="직사각형 11"/>
            <p:cNvSpPr/>
            <p:nvPr/>
          </p:nvSpPr>
          <p:spPr>
            <a:xfrm>
              <a:off x="5325597" y="3338247"/>
              <a:ext cx="1540807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7200" kern="0" dirty="0">
                  <a:ln w="3175">
                    <a:noFill/>
                  </a:ln>
                  <a:solidFill>
                    <a:srgbClr val="36C0C3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2</a:t>
              </a:r>
              <a:r>
                <a:rPr lang="ko-KR" altLang="en-US" sz="7200" kern="0" dirty="0">
                  <a:ln w="3175">
                    <a:noFill/>
                  </a:ln>
                  <a:solidFill>
                    <a:srgbClr val="36C0C3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조</a:t>
              </a:r>
              <a:endParaRPr lang="en-US" altLang="ko-KR" sz="7200" b="1" kern="0" dirty="0">
                <a:ln w="3175">
                  <a:noFill/>
                </a:ln>
                <a:solidFill>
                  <a:srgbClr val="36C0C3"/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endParaRPr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5324474" y="4464520"/>
              <a:ext cx="1524001" cy="402603"/>
            </a:xfrm>
            <a:prstGeom prst="roundRect">
              <a:avLst>
                <a:gd name="adj" fmla="val 50000"/>
              </a:avLst>
            </a:prstGeom>
            <a:solidFill>
              <a:srgbClr val="36C0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200" b="1" dirty="0" err="1">
                  <a:solidFill>
                    <a:prstClr val="white"/>
                  </a:solidFill>
                  <a:latin typeface="나눔스퀘어OTF_ac Light" panose="020B0600000101010101" pitchFamily="34" charset="-127"/>
                  <a:ea typeface="나눔스퀘어OTF_ac Light" panose="020B0600000101010101" pitchFamily="34" charset="-127"/>
                </a:rPr>
                <a:t>김나윤</a:t>
              </a:r>
              <a:endParaRPr lang="ko-KR" altLang="en-US" sz="3200" b="1" dirty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5324474" y="4934073"/>
              <a:ext cx="1524001" cy="402603"/>
            </a:xfrm>
            <a:prstGeom prst="roundRect">
              <a:avLst>
                <a:gd name="adj" fmla="val 50000"/>
              </a:avLst>
            </a:prstGeom>
            <a:solidFill>
              <a:srgbClr val="36C0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200" b="1" dirty="0">
                  <a:solidFill>
                    <a:prstClr val="white"/>
                  </a:solidFill>
                  <a:latin typeface="나눔스퀘어OTF_ac Light" panose="020B0600000101010101" pitchFamily="34" charset="-127"/>
                  <a:ea typeface="나눔스퀘어OTF_ac Light" panose="020B0600000101010101" pitchFamily="34" charset="-127"/>
                </a:rPr>
                <a:t>김영훈</a:t>
              </a:r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5324474" y="5378498"/>
              <a:ext cx="1524001" cy="402603"/>
            </a:xfrm>
            <a:prstGeom prst="roundRect">
              <a:avLst>
                <a:gd name="adj" fmla="val 50000"/>
              </a:avLst>
            </a:prstGeom>
            <a:solidFill>
              <a:srgbClr val="36C0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200" b="1" dirty="0">
                  <a:solidFill>
                    <a:prstClr val="white"/>
                  </a:solidFill>
                  <a:latin typeface="나눔스퀘어OTF_ac Light" panose="020B0600000101010101" pitchFamily="34" charset="-127"/>
                  <a:ea typeface="나눔스퀘어OTF_ac Light" panose="020B0600000101010101" pitchFamily="34" charset="-127"/>
                </a:rPr>
                <a:t>백대현</a:t>
              </a:r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5324474" y="5848051"/>
              <a:ext cx="1524001" cy="402603"/>
            </a:xfrm>
            <a:prstGeom prst="roundRect">
              <a:avLst>
                <a:gd name="adj" fmla="val 50000"/>
              </a:avLst>
            </a:prstGeom>
            <a:solidFill>
              <a:srgbClr val="36C0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200" b="1" dirty="0" err="1">
                  <a:solidFill>
                    <a:prstClr val="white"/>
                  </a:solidFill>
                  <a:latin typeface="나눔스퀘어OTF_ac Light" panose="020B0600000101010101" pitchFamily="34" charset="-127"/>
                  <a:ea typeface="나눔스퀘어OTF_ac Light" panose="020B0600000101010101" pitchFamily="34" charset="-127"/>
                </a:rPr>
                <a:t>송호주</a:t>
              </a:r>
              <a:endParaRPr lang="ko-KR" altLang="en-US" sz="3200" b="1" dirty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endParaRPr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5324474" y="6296715"/>
              <a:ext cx="1524001" cy="402603"/>
            </a:xfrm>
            <a:prstGeom prst="roundRect">
              <a:avLst>
                <a:gd name="adj" fmla="val 50000"/>
              </a:avLst>
            </a:prstGeom>
            <a:solidFill>
              <a:srgbClr val="36C0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200" b="1" dirty="0">
                  <a:solidFill>
                    <a:prstClr val="white"/>
                  </a:solidFill>
                  <a:latin typeface="나눔스퀘어OTF_ac Light" panose="020B0600000101010101" pitchFamily="34" charset="-127"/>
                  <a:ea typeface="나눔스퀘어OTF_ac Light" panose="020B0600000101010101" pitchFamily="34" charset="-127"/>
                </a:rPr>
                <a:t>유한솔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329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342" y="107262"/>
            <a:ext cx="10799225" cy="6468573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65103" y="3341550"/>
            <a:ext cx="1768970" cy="14323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-12147" y="1315545"/>
            <a:ext cx="2450547" cy="2026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시스템 </a:t>
            </a:r>
            <a:endParaRPr lang="en-US" altLang="ko-KR" sz="4400" dirty="0">
              <a:solidFill>
                <a:prstClr val="black">
                  <a:lumMod val="85000"/>
                  <a:lumOff val="15000"/>
                </a:prstClr>
              </a:solidFill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4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구성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22228" y="2079172"/>
            <a:ext cx="762001" cy="246221"/>
          </a:xfrm>
          <a:prstGeom prst="rect">
            <a:avLst/>
          </a:prstGeom>
          <a:solidFill>
            <a:srgbClr val="CECECE"/>
          </a:solidFill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600" b="1" dirty="0" smtClean="0"/>
              <a:t>Service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451990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2441815"/>
            <a:ext cx="2885813" cy="101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인터페이스</a:t>
            </a:r>
            <a:endParaRPr lang="ko-KR" altLang="en-US" sz="4400" dirty="0">
              <a:solidFill>
                <a:prstClr val="black">
                  <a:lumMod val="85000"/>
                  <a:lumOff val="15000"/>
                </a:prstClr>
              </a:solidFill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0" y="3341551"/>
            <a:ext cx="2220686" cy="15792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" t="3236" r="89" b="10938"/>
          <a:stretch/>
        </p:blipFill>
        <p:spPr>
          <a:xfrm>
            <a:off x="2569029" y="229501"/>
            <a:ext cx="9056914" cy="62240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5681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3236" r="804" b="18862"/>
          <a:stretch/>
        </p:blipFill>
        <p:spPr>
          <a:xfrm>
            <a:off x="2013857" y="198989"/>
            <a:ext cx="10003972" cy="62851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모서리가 둥근 직사각형 8"/>
          <p:cNvSpPr/>
          <p:nvPr/>
        </p:nvSpPr>
        <p:spPr>
          <a:xfrm>
            <a:off x="0" y="3341551"/>
            <a:ext cx="2220686" cy="15792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2441815"/>
            <a:ext cx="2852257" cy="101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인터페이스</a:t>
            </a:r>
          </a:p>
        </p:txBody>
      </p:sp>
    </p:spTree>
    <p:extLst>
      <p:ext uri="{BB962C8B-B14F-4D97-AF65-F5344CB8AC3E}">
        <p14:creationId xmlns:p14="http://schemas.microsoft.com/office/powerpoint/2010/main" val="45675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2441815"/>
            <a:ext cx="2676088" cy="101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인터페이스</a:t>
            </a:r>
            <a:endParaRPr lang="ko-KR" altLang="en-US" sz="4400" dirty="0">
              <a:solidFill>
                <a:prstClr val="black">
                  <a:lumMod val="85000"/>
                  <a:lumOff val="15000"/>
                </a:prstClr>
              </a:solidFill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0" y="3341551"/>
            <a:ext cx="2220686" cy="15792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3795" r="536" b="8451"/>
          <a:stretch/>
        </p:blipFill>
        <p:spPr>
          <a:xfrm>
            <a:off x="2525487" y="160242"/>
            <a:ext cx="8764500" cy="61861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7095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2441815"/>
            <a:ext cx="2676088" cy="101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시연</a:t>
            </a:r>
            <a:endParaRPr lang="ko-KR" altLang="en-US" sz="4400" dirty="0">
              <a:solidFill>
                <a:prstClr val="black">
                  <a:lumMod val="85000"/>
                  <a:lumOff val="15000"/>
                </a:prstClr>
              </a:solidFill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0" y="3341551"/>
            <a:ext cx="2220686" cy="15792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438400" y="1887817"/>
            <a:ext cx="878477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400" dirty="0" smtClean="0">
                <a:hlinkClick r:id="rId2"/>
              </a:rPr>
              <a:t>http</a:t>
            </a:r>
            <a:r>
              <a:rPr lang="en-US" altLang="ko-KR" sz="4400" dirty="0">
                <a:hlinkClick r:id="rId2"/>
              </a:rPr>
              <a:t>://</a:t>
            </a:r>
            <a:r>
              <a:rPr lang="en-US" altLang="ko-KR" sz="4400" dirty="0" smtClean="0">
                <a:hlinkClick r:id="rId2"/>
              </a:rPr>
              <a:t>70.12.113.207/header</a:t>
            </a:r>
            <a:endParaRPr lang="ko-KR" altLang="en-US" sz="4400" dirty="0">
              <a:solidFill>
                <a:prstClr val="black">
                  <a:lumMod val="85000"/>
                  <a:lumOff val="15000"/>
                </a:prstClr>
              </a:solidFill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807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693990" y="1719132"/>
            <a:ext cx="8635872" cy="1594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720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Thank you</a:t>
            </a:r>
            <a:endParaRPr lang="en-US" altLang="ko-KR" sz="7200" dirty="0">
              <a:solidFill>
                <a:prstClr val="black">
                  <a:lumMod val="85000"/>
                  <a:lumOff val="15000"/>
                </a:prstClr>
              </a:solidFill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794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708894" y="192314"/>
            <a:ext cx="10305861" cy="6729736"/>
            <a:chOff x="708894" y="192314"/>
            <a:chExt cx="10305861" cy="6729736"/>
          </a:xfrm>
        </p:grpSpPr>
        <p:sp>
          <p:nvSpPr>
            <p:cNvPr id="11" name="한쪽 모서리가 둥근 사각형 10"/>
            <p:cNvSpPr/>
            <p:nvPr/>
          </p:nvSpPr>
          <p:spPr>
            <a:xfrm>
              <a:off x="1137259" y="196850"/>
              <a:ext cx="9877496" cy="6725200"/>
            </a:xfrm>
            <a:prstGeom prst="round1Rect">
              <a:avLst>
                <a:gd name="adj" fmla="val 5229"/>
              </a:avLst>
            </a:prstGeom>
            <a:gradFill flip="none" rotWithShape="1">
              <a:gsLst>
                <a:gs pos="4000">
                  <a:srgbClr val="CEF1F2"/>
                </a:gs>
                <a:gs pos="4000">
                  <a:schemeClr val="bg1"/>
                </a:gs>
              </a:gsLst>
              <a:lin ang="5400000" scaled="0"/>
              <a:tileRect/>
            </a:gra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3" name="자유형 12"/>
            <p:cNvSpPr/>
            <p:nvPr/>
          </p:nvSpPr>
          <p:spPr>
            <a:xfrm>
              <a:off x="708894" y="192314"/>
              <a:ext cx="9958234" cy="674007"/>
            </a:xfrm>
            <a:custGeom>
              <a:avLst/>
              <a:gdLst>
                <a:gd name="connsiteX0" fmla="*/ 337004 w 9958234"/>
                <a:gd name="connsiteY0" fmla="*/ 0 h 674007"/>
                <a:gd name="connsiteX1" fmla="*/ 9896285 w 9958234"/>
                <a:gd name="connsiteY1" fmla="*/ 0 h 674007"/>
                <a:gd name="connsiteX2" fmla="*/ 9958234 w 9958234"/>
                <a:gd name="connsiteY2" fmla="*/ 6245 h 674007"/>
                <a:gd name="connsiteX3" fmla="*/ 9952264 w 9958234"/>
                <a:gd name="connsiteY3" fmla="*/ 6847 h 674007"/>
                <a:gd name="connsiteX4" fmla="*/ 9683178 w 9958234"/>
                <a:gd name="connsiteY4" fmla="*/ 337004 h 674007"/>
                <a:gd name="connsiteX5" fmla="*/ 9683178 w 9958234"/>
                <a:gd name="connsiteY5" fmla="*/ 674007 h 674007"/>
                <a:gd name="connsiteX6" fmla="*/ 0 w 9958234"/>
                <a:gd name="connsiteY6" fmla="*/ 674007 h 674007"/>
                <a:gd name="connsiteX7" fmla="*/ 0 w 9958234"/>
                <a:gd name="connsiteY7" fmla="*/ 337004 h 674007"/>
                <a:gd name="connsiteX8" fmla="*/ 337004 w 9958234"/>
                <a:gd name="connsiteY8" fmla="*/ 0 h 674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58234" h="674007">
                  <a:moveTo>
                    <a:pt x="337004" y="0"/>
                  </a:moveTo>
                  <a:lnTo>
                    <a:pt x="9896285" y="0"/>
                  </a:lnTo>
                  <a:lnTo>
                    <a:pt x="9958234" y="6245"/>
                  </a:lnTo>
                  <a:lnTo>
                    <a:pt x="9952264" y="6847"/>
                  </a:lnTo>
                  <a:cubicBezTo>
                    <a:pt x="9798697" y="38271"/>
                    <a:pt x="9683178" y="174147"/>
                    <a:pt x="9683178" y="337004"/>
                  </a:cubicBezTo>
                  <a:lnTo>
                    <a:pt x="9683178" y="674007"/>
                  </a:lnTo>
                  <a:lnTo>
                    <a:pt x="0" y="674007"/>
                  </a:lnTo>
                  <a:lnTo>
                    <a:pt x="0" y="337004"/>
                  </a:lnTo>
                  <a:cubicBezTo>
                    <a:pt x="0" y="150882"/>
                    <a:pt x="150882" y="0"/>
                    <a:pt x="337004" y="0"/>
                  </a:cubicBezTo>
                  <a:close/>
                </a:path>
              </a:pathLst>
            </a:custGeom>
            <a:solidFill>
              <a:srgbClr val="36C0C3"/>
            </a:solidFill>
            <a:ln w="254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600" b="1" kern="0" dirty="0">
                  <a:ln w="3175">
                    <a:noFill/>
                  </a:ln>
                  <a:solidFill>
                    <a:prstClr val="white"/>
                  </a:solidFill>
                  <a:latin typeface="나눔스퀘어OTF_ac" panose="020B0600000101010101" pitchFamily="34" charset="-127"/>
                  <a:ea typeface="나눔스퀘어OTF_ac" panose="020B0600000101010101" pitchFamily="34" charset="-127"/>
                </a:rPr>
                <a:t>목차</a:t>
              </a:r>
              <a:endParaRPr lang="en-US" altLang="ko-KR" sz="3600" b="1" kern="0" dirty="0">
                <a:ln w="3175">
                  <a:noFill/>
                </a:ln>
                <a:solidFill>
                  <a:prstClr val="white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4555881" y="1368265"/>
            <a:ext cx="1967724" cy="782340"/>
          </a:xfrm>
          <a:custGeom>
            <a:avLst/>
            <a:gdLst>
              <a:gd name="connsiteX0" fmla="*/ 281270 w 3581399"/>
              <a:gd name="connsiteY0" fmla="*/ 0 h 1295400"/>
              <a:gd name="connsiteX1" fmla="*/ 3581399 w 3581399"/>
              <a:gd name="connsiteY1" fmla="*/ 0 h 1295400"/>
              <a:gd name="connsiteX2" fmla="*/ 3581399 w 3581399"/>
              <a:gd name="connsiteY2" fmla="*/ 26174 h 1295400"/>
              <a:gd name="connsiteX3" fmla="*/ 293844 w 3581399"/>
              <a:gd name="connsiteY3" fmla="*/ 26174 h 1295400"/>
              <a:gd name="connsiteX4" fmla="*/ 24169 w 3581399"/>
              <a:gd name="connsiteY4" fmla="*/ 295849 h 1295400"/>
              <a:gd name="connsiteX5" fmla="*/ 24169 w 3581399"/>
              <a:gd name="connsiteY5" fmla="*/ 998499 h 1295400"/>
              <a:gd name="connsiteX6" fmla="*/ 293844 w 3581399"/>
              <a:gd name="connsiteY6" fmla="*/ 1268174 h 1295400"/>
              <a:gd name="connsiteX7" fmla="*/ 1066799 w 3581399"/>
              <a:gd name="connsiteY7" fmla="*/ 1268174 h 1295400"/>
              <a:gd name="connsiteX8" fmla="*/ 1066799 w 3581399"/>
              <a:gd name="connsiteY8" fmla="*/ 1295400 h 1295400"/>
              <a:gd name="connsiteX9" fmla="*/ 281270 w 3581399"/>
              <a:gd name="connsiteY9" fmla="*/ 1295400 h 1295400"/>
              <a:gd name="connsiteX10" fmla="*/ 0 w 3581399"/>
              <a:gd name="connsiteY10" fmla="*/ 1014130 h 1295400"/>
              <a:gd name="connsiteX11" fmla="*/ 0 w 3581399"/>
              <a:gd name="connsiteY11" fmla="*/ 281270 h 1295400"/>
              <a:gd name="connsiteX12" fmla="*/ 281270 w 3581399"/>
              <a:gd name="connsiteY12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81399" h="1295400">
                <a:moveTo>
                  <a:pt x="281270" y="0"/>
                </a:moveTo>
                <a:lnTo>
                  <a:pt x="3581399" y="0"/>
                </a:lnTo>
                <a:lnTo>
                  <a:pt x="3581399" y="26174"/>
                </a:lnTo>
                <a:lnTo>
                  <a:pt x="293844" y="26174"/>
                </a:lnTo>
                <a:cubicBezTo>
                  <a:pt x="144907" y="26174"/>
                  <a:pt x="24169" y="146912"/>
                  <a:pt x="24169" y="295849"/>
                </a:cubicBezTo>
                <a:lnTo>
                  <a:pt x="24169" y="998499"/>
                </a:lnTo>
                <a:cubicBezTo>
                  <a:pt x="24169" y="1147436"/>
                  <a:pt x="144907" y="1268174"/>
                  <a:pt x="293844" y="1268174"/>
                </a:cubicBezTo>
                <a:lnTo>
                  <a:pt x="1066799" y="1268174"/>
                </a:lnTo>
                <a:lnTo>
                  <a:pt x="1066799" y="1295400"/>
                </a:lnTo>
                <a:lnTo>
                  <a:pt x="281270" y="1295400"/>
                </a:lnTo>
                <a:cubicBezTo>
                  <a:pt x="125929" y="1295400"/>
                  <a:pt x="0" y="1169471"/>
                  <a:pt x="0" y="1014130"/>
                </a:cubicBezTo>
                <a:lnTo>
                  <a:pt x="0" y="281270"/>
                </a:lnTo>
                <a:cubicBezTo>
                  <a:pt x="0" y="125929"/>
                  <a:pt x="125929" y="0"/>
                  <a:pt x="281270" y="0"/>
                </a:cubicBezTo>
                <a:close/>
              </a:path>
            </a:pathLst>
          </a:custGeom>
          <a:solidFill>
            <a:srgbClr val="3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299127" y="1368265"/>
            <a:ext cx="2698648" cy="843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기획 의도</a:t>
            </a: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7920" y="2529056"/>
            <a:ext cx="429006" cy="429006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6231" y="4496280"/>
            <a:ext cx="427852" cy="42785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0090" y="1545164"/>
            <a:ext cx="428542" cy="428542"/>
          </a:xfrm>
          <a:prstGeom prst="rect">
            <a:avLst/>
          </a:prstGeom>
        </p:spPr>
      </p:pic>
      <p:sp>
        <p:nvSpPr>
          <p:cNvPr id="34" name="자유형 33"/>
          <p:cNvSpPr/>
          <p:nvPr/>
        </p:nvSpPr>
        <p:spPr>
          <a:xfrm>
            <a:off x="4555881" y="2356889"/>
            <a:ext cx="1967724" cy="782340"/>
          </a:xfrm>
          <a:custGeom>
            <a:avLst/>
            <a:gdLst>
              <a:gd name="connsiteX0" fmla="*/ 281270 w 3581399"/>
              <a:gd name="connsiteY0" fmla="*/ 0 h 1295400"/>
              <a:gd name="connsiteX1" fmla="*/ 3581399 w 3581399"/>
              <a:gd name="connsiteY1" fmla="*/ 0 h 1295400"/>
              <a:gd name="connsiteX2" fmla="*/ 3581399 w 3581399"/>
              <a:gd name="connsiteY2" fmla="*/ 26174 h 1295400"/>
              <a:gd name="connsiteX3" fmla="*/ 293844 w 3581399"/>
              <a:gd name="connsiteY3" fmla="*/ 26174 h 1295400"/>
              <a:gd name="connsiteX4" fmla="*/ 24169 w 3581399"/>
              <a:gd name="connsiteY4" fmla="*/ 295849 h 1295400"/>
              <a:gd name="connsiteX5" fmla="*/ 24169 w 3581399"/>
              <a:gd name="connsiteY5" fmla="*/ 998499 h 1295400"/>
              <a:gd name="connsiteX6" fmla="*/ 293844 w 3581399"/>
              <a:gd name="connsiteY6" fmla="*/ 1268174 h 1295400"/>
              <a:gd name="connsiteX7" fmla="*/ 1066799 w 3581399"/>
              <a:gd name="connsiteY7" fmla="*/ 1268174 h 1295400"/>
              <a:gd name="connsiteX8" fmla="*/ 1066799 w 3581399"/>
              <a:gd name="connsiteY8" fmla="*/ 1295400 h 1295400"/>
              <a:gd name="connsiteX9" fmla="*/ 281270 w 3581399"/>
              <a:gd name="connsiteY9" fmla="*/ 1295400 h 1295400"/>
              <a:gd name="connsiteX10" fmla="*/ 0 w 3581399"/>
              <a:gd name="connsiteY10" fmla="*/ 1014130 h 1295400"/>
              <a:gd name="connsiteX11" fmla="*/ 0 w 3581399"/>
              <a:gd name="connsiteY11" fmla="*/ 281270 h 1295400"/>
              <a:gd name="connsiteX12" fmla="*/ 281270 w 3581399"/>
              <a:gd name="connsiteY12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81399" h="1295400">
                <a:moveTo>
                  <a:pt x="281270" y="0"/>
                </a:moveTo>
                <a:lnTo>
                  <a:pt x="3581399" y="0"/>
                </a:lnTo>
                <a:lnTo>
                  <a:pt x="3581399" y="26174"/>
                </a:lnTo>
                <a:lnTo>
                  <a:pt x="293844" y="26174"/>
                </a:lnTo>
                <a:cubicBezTo>
                  <a:pt x="144907" y="26174"/>
                  <a:pt x="24169" y="146912"/>
                  <a:pt x="24169" y="295849"/>
                </a:cubicBezTo>
                <a:lnTo>
                  <a:pt x="24169" y="998499"/>
                </a:lnTo>
                <a:cubicBezTo>
                  <a:pt x="24169" y="1147436"/>
                  <a:pt x="144907" y="1268174"/>
                  <a:pt x="293844" y="1268174"/>
                </a:cubicBezTo>
                <a:lnTo>
                  <a:pt x="1066799" y="1268174"/>
                </a:lnTo>
                <a:lnTo>
                  <a:pt x="1066799" y="1295400"/>
                </a:lnTo>
                <a:lnTo>
                  <a:pt x="281270" y="1295400"/>
                </a:lnTo>
                <a:cubicBezTo>
                  <a:pt x="125929" y="1295400"/>
                  <a:pt x="0" y="1169471"/>
                  <a:pt x="0" y="1014130"/>
                </a:cubicBezTo>
                <a:lnTo>
                  <a:pt x="0" y="281270"/>
                </a:lnTo>
                <a:cubicBezTo>
                  <a:pt x="0" y="125929"/>
                  <a:pt x="125929" y="0"/>
                  <a:pt x="281270" y="0"/>
                </a:cubicBezTo>
                <a:close/>
              </a:path>
            </a:pathLst>
          </a:custGeom>
          <a:solidFill>
            <a:srgbClr val="3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5299127" y="2358077"/>
            <a:ext cx="2698648" cy="844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ERD</a:t>
            </a:r>
            <a:endParaRPr lang="ko-KR" altLang="en-US" sz="3600" dirty="0">
              <a:solidFill>
                <a:prstClr val="black">
                  <a:lumMod val="85000"/>
                  <a:lumOff val="15000"/>
                </a:prstClr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</p:txBody>
      </p:sp>
      <p:sp>
        <p:nvSpPr>
          <p:cNvPr id="37" name="자유형 36"/>
          <p:cNvSpPr/>
          <p:nvPr/>
        </p:nvSpPr>
        <p:spPr>
          <a:xfrm>
            <a:off x="4555881" y="3313734"/>
            <a:ext cx="1967724" cy="782340"/>
          </a:xfrm>
          <a:custGeom>
            <a:avLst/>
            <a:gdLst>
              <a:gd name="connsiteX0" fmla="*/ 281270 w 3581399"/>
              <a:gd name="connsiteY0" fmla="*/ 0 h 1295400"/>
              <a:gd name="connsiteX1" fmla="*/ 3581399 w 3581399"/>
              <a:gd name="connsiteY1" fmla="*/ 0 h 1295400"/>
              <a:gd name="connsiteX2" fmla="*/ 3581399 w 3581399"/>
              <a:gd name="connsiteY2" fmla="*/ 26174 h 1295400"/>
              <a:gd name="connsiteX3" fmla="*/ 293844 w 3581399"/>
              <a:gd name="connsiteY3" fmla="*/ 26174 h 1295400"/>
              <a:gd name="connsiteX4" fmla="*/ 24169 w 3581399"/>
              <a:gd name="connsiteY4" fmla="*/ 295849 h 1295400"/>
              <a:gd name="connsiteX5" fmla="*/ 24169 w 3581399"/>
              <a:gd name="connsiteY5" fmla="*/ 998499 h 1295400"/>
              <a:gd name="connsiteX6" fmla="*/ 293844 w 3581399"/>
              <a:gd name="connsiteY6" fmla="*/ 1268174 h 1295400"/>
              <a:gd name="connsiteX7" fmla="*/ 1066799 w 3581399"/>
              <a:gd name="connsiteY7" fmla="*/ 1268174 h 1295400"/>
              <a:gd name="connsiteX8" fmla="*/ 1066799 w 3581399"/>
              <a:gd name="connsiteY8" fmla="*/ 1295400 h 1295400"/>
              <a:gd name="connsiteX9" fmla="*/ 281270 w 3581399"/>
              <a:gd name="connsiteY9" fmla="*/ 1295400 h 1295400"/>
              <a:gd name="connsiteX10" fmla="*/ 0 w 3581399"/>
              <a:gd name="connsiteY10" fmla="*/ 1014130 h 1295400"/>
              <a:gd name="connsiteX11" fmla="*/ 0 w 3581399"/>
              <a:gd name="connsiteY11" fmla="*/ 281270 h 1295400"/>
              <a:gd name="connsiteX12" fmla="*/ 281270 w 3581399"/>
              <a:gd name="connsiteY12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81399" h="1295400">
                <a:moveTo>
                  <a:pt x="281270" y="0"/>
                </a:moveTo>
                <a:lnTo>
                  <a:pt x="3581399" y="0"/>
                </a:lnTo>
                <a:lnTo>
                  <a:pt x="3581399" y="26174"/>
                </a:lnTo>
                <a:lnTo>
                  <a:pt x="293844" y="26174"/>
                </a:lnTo>
                <a:cubicBezTo>
                  <a:pt x="144907" y="26174"/>
                  <a:pt x="24169" y="146912"/>
                  <a:pt x="24169" y="295849"/>
                </a:cubicBezTo>
                <a:lnTo>
                  <a:pt x="24169" y="998499"/>
                </a:lnTo>
                <a:cubicBezTo>
                  <a:pt x="24169" y="1147436"/>
                  <a:pt x="144907" y="1268174"/>
                  <a:pt x="293844" y="1268174"/>
                </a:cubicBezTo>
                <a:lnTo>
                  <a:pt x="1066799" y="1268174"/>
                </a:lnTo>
                <a:lnTo>
                  <a:pt x="1066799" y="1295400"/>
                </a:lnTo>
                <a:lnTo>
                  <a:pt x="281270" y="1295400"/>
                </a:lnTo>
                <a:cubicBezTo>
                  <a:pt x="125929" y="1295400"/>
                  <a:pt x="0" y="1169471"/>
                  <a:pt x="0" y="1014130"/>
                </a:cubicBezTo>
                <a:lnTo>
                  <a:pt x="0" y="281270"/>
                </a:lnTo>
                <a:cubicBezTo>
                  <a:pt x="0" y="125929"/>
                  <a:pt x="125929" y="0"/>
                  <a:pt x="281270" y="0"/>
                </a:cubicBezTo>
                <a:close/>
              </a:path>
            </a:pathLst>
          </a:custGeom>
          <a:solidFill>
            <a:srgbClr val="3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299126" y="3313734"/>
            <a:ext cx="4348213" cy="843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시스템</a:t>
            </a:r>
            <a:r>
              <a:rPr lang="en-US" altLang="ko-KR" sz="36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&amp;SW</a:t>
            </a:r>
            <a:r>
              <a:rPr lang="ko-KR" altLang="en-US" sz="36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구성</a:t>
            </a:r>
          </a:p>
        </p:txBody>
      </p:sp>
      <p:sp>
        <p:nvSpPr>
          <p:cNvPr id="40" name="자유형 39"/>
          <p:cNvSpPr/>
          <p:nvPr/>
        </p:nvSpPr>
        <p:spPr>
          <a:xfrm>
            <a:off x="4555881" y="4316964"/>
            <a:ext cx="1967724" cy="782340"/>
          </a:xfrm>
          <a:custGeom>
            <a:avLst/>
            <a:gdLst>
              <a:gd name="connsiteX0" fmla="*/ 281270 w 3581399"/>
              <a:gd name="connsiteY0" fmla="*/ 0 h 1295400"/>
              <a:gd name="connsiteX1" fmla="*/ 3581399 w 3581399"/>
              <a:gd name="connsiteY1" fmla="*/ 0 h 1295400"/>
              <a:gd name="connsiteX2" fmla="*/ 3581399 w 3581399"/>
              <a:gd name="connsiteY2" fmla="*/ 26174 h 1295400"/>
              <a:gd name="connsiteX3" fmla="*/ 293844 w 3581399"/>
              <a:gd name="connsiteY3" fmla="*/ 26174 h 1295400"/>
              <a:gd name="connsiteX4" fmla="*/ 24169 w 3581399"/>
              <a:gd name="connsiteY4" fmla="*/ 295849 h 1295400"/>
              <a:gd name="connsiteX5" fmla="*/ 24169 w 3581399"/>
              <a:gd name="connsiteY5" fmla="*/ 998499 h 1295400"/>
              <a:gd name="connsiteX6" fmla="*/ 293844 w 3581399"/>
              <a:gd name="connsiteY6" fmla="*/ 1268174 h 1295400"/>
              <a:gd name="connsiteX7" fmla="*/ 1066799 w 3581399"/>
              <a:gd name="connsiteY7" fmla="*/ 1268174 h 1295400"/>
              <a:gd name="connsiteX8" fmla="*/ 1066799 w 3581399"/>
              <a:gd name="connsiteY8" fmla="*/ 1295400 h 1295400"/>
              <a:gd name="connsiteX9" fmla="*/ 281270 w 3581399"/>
              <a:gd name="connsiteY9" fmla="*/ 1295400 h 1295400"/>
              <a:gd name="connsiteX10" fmla="*/ 0 w 3581399"/>
              <a:gd name="connsiteY10" fmla="*/ 1014130 h 1295400"/>
              <a:gd name="connsiteX11" fmla="*/ 0 w 3581399"/>
              <a:gd name="connsiteY11" fmla="*/ 281270 h 1295400"/>
              <a:gd name="connsiteX12" fmla="*/ 281270 w 3581399"/>
              <a:gd name="connsiteY12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81399" h="1295400">
                <a:moveTo>
                  <a:pt x="281270" y="0"/>
                </a:moveTo>
                <a:lnTo>
                  <a:pt x="3581399" y="0"/>
                </a:lnTo>
                <a:lnTo>
                  <a:pt x="3581399" y="26174"/>
                </a:lnTo>
                <a:lnTo>
                  <a:pt x="293844" y="26174"/>
                </a:lnTo>
                <a:cubicBezTo>
                  <a:pt x="144907" y="26174"/>
                  <a:pt x="24169" y="146912"/>
                  <a:pt x="24169" y="295849"/>
                </a:cubicBezTo>
                <a:lnTo>
                  <a:pt x="24169" y="998499"/>
                </a:lnTo>
                <a:cubicBezTo>
                  <a:pt x="24169" y="1147436"/>
                  <a:pt x="144907" y="1268174"/>
                  <a:pt x="293844" y="1268174"/>
                </a:cubicBezTo>
                <a:lnTo>
                  <a:pt x="1066799" y="1268174"/>
                </a:lnTo>
                <a:lnTo>
                  <a:pt x="1066799" y="1295400"/>
                </a:lnTo>
                <a:lnTo>
                  <a:pt x="281270" y="1295400"/>
                </a:lnTo>
                <a:cubicBezTo>
                  <a:pt x="125929" y="1295400"/>
                  <a:pt x="0" y="1169471"/>
                  <a:pt x="0" y="1014130"/>
                </a:cubicBezTo>
                <a:lnTo>
                  <a:pt x="0" y="281270"/>
                </a:lnTo>
                <a:cubicBezTo>
                  <a:pt x="0" y="125929"/>
                  <a:pt x="125929" y="0"/>
                  <a:pt x="281270" y="0"/>
                </a:cubicBezTo>
                <a:close/>
              </a:path>
            </a:pathLst>
          </a:custGeom>
          <a:solidFill>
            <a:srgbClr val="3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299126" y="4316964"/>
            <a:ext cx="4348211" cy="843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화면 구성 및 시연</a:t>
            </a:r>
            <a:endParaRPr lang="ko-KR" altLang="en-US" sz="3600" dirty="0">
              <a:solidFill>
                <a:prstClr val="black">
                  <a:lumMod val="85000"/>
                  <a:lumOff val="15000"/>
                </a:prstClr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</p:txBody>
      </p:sp>
      <p:sp>
        <p:nvSpPr>
          <p:cNvPr id="43" name="자유형 42"/>
          <p:cNvSpPr/>
          <p:nvPr/>
        </p:nvSpPr>
        <p:spPr>
          <a:xfrm>
            <a:off x="4555881" y="5299805"/>
            <a:ext cx="1967724" cy="782340"/>
          </a:xfrm>
          <a:custGeom>
            <a:avLst/>
            <a:gdLst>
              <a:gd name="connsiteX0" fmla="*/ 281270 w 3581399"/>
              <a:gd name="connsiteY0" fmla="*/ 0 h 1295400"/>
              <a:gd name="connsiteX1" fmla="*/ 3581399 w 3581399"/>
              <a:gd name="connsiteY1" fmla="*/ 0 h 1295400"/>
              <a:gd name="connsiteX2" fmla="*/ 3581399 w 3581399"/>
              <a:gd name="connsiteY2" fmla="*/ 26174 h 1295400"/>
              <a:gd name="connsiteX3" fmla="*/ 293844 w 3581399"/>
              <a:gd name="connsiteY3" fmla="*/ 26174 h 1295400"/>
              <a:gd name="connsiteX4" fmla="*/ 24169 w 3581399"/>
              <a:gd name="connsiteY4" fmla="*/ 295849 h 1295400"/>
              <a:gd name="connsiteX5" fmla="*/ 24169 w 3581399"/>
              <a:gd name="connsiteY5" fmla="*/ 998499 h 1295400"/>
              <a:gd name="connsiteX6" fmla="*/ 293844 w 3581399"/>
              <a:gd name="connsiteY6" fmla="*/ 1268174 h 1295400"/>
              <a:gd name="connsiteX7" fmla="*/ 1066799 w 3581399"/>
              <a:gd name="connsiteY7" fmla="*/ 1268174 h 1295400"/>
              <a:gd name="connsiteX8" fmla="*/ 1066799 w 3581399"/>
              <a:gd name="connsiteY8" fmla="*/ 1295400 h 1295400"/>
              <a:gd name="connsiteX9" fmla="*/ 281270 w 3581399"/>
              <a:gd name="connsiteY9" fmla="*/ 1295400 h 1295400"/>
              <a:gd name="connsiteX10" fmla="*/ 0 w 3581399"/>
              <a:gd name="connsiteY10" fmla="*/ 1014130 h 1295400"/>
              <a:gd name="connsiteX11" fmla="*/ 0 w 3581399"/>
              <a:gd name="connsiteY11" fmla="*/ 281270 h 1295400"/>
              <a:gd name="connsiteX12" fmla="*/ 281270 w 3581399"/>
              <a:gd name="connsiteY12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81399" h="1295400">
                <a:moveTo>
                  <a:pt x="281270" y="0"/>
                </a:moveTo>
                <a:lnTo>
                  <a:pt x="3581399" y="0"/>
                </a:lnTo>
                <a:lnTo>
                  <a:pt x="3581399" y="26174"/>
                </a:lnTo>
                <a:lnTo>
                  <a:pt x="293844" y="26174"/>
                </a:lnTo>
                <a:cubicBezTo>
                  <a:pt x="144907" y="26174"/>
                  <a:pt x="24169" y="146912"/>
                  <a:pt x="24169" y="295849"/>
                </a:cubicBezTo>
                <a:lnTo>
                  <a:pt x="24169" y="998499"/>
                </a:lnTo>
                <a:cubicBezTo>
                  <a:pt x="24169" y="1147436"/>
                  <a:pt x="144907" y="1268174"/>
                  <a:pt x="293844" y="1268174"/>
                </a:cubicBezTo>
                <a:lnTo>
                  <a:pt x="1066799" y="1268174"/>
                </a:lnTo>
                <a:lnTo>
                  <a:pt x="1066799" y="1295400"/>
                </a:lnTo>
                <a:lnTo>
                  <a:pt x="281270" y="1295400"/>
                </a:lnTo>
                <a:cubicBezTo>
                  <a:pt x="125929" y="1295400"/>
                  <a:pt x="0" y="1169471"/>
                  <a:pt x="0" y="1014130"/>
                </a:cubicBezTo>
                <a:lnTo>
                  <a:pt x="0" y="281270"/>
                </a:lnTo>
                <a:cubicBezTo>
                  <a:pt x="0" y="125929"/>
                  <a:pt x="125929" y="0"/>
                  <a:pt x="281270" y="0"/>
                </a:cubicBezTo>
                <a:close/>
              </a:path>
            </a:pathLst>
          </a:custGeom>
          <a:solidFill>
            <a:srgbClr val="3C92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5299127" y="5300993"/>
            <a:ext cx="2698648" cy="844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Q&amp;A</a:t>
            </a:r>
            <a:endParaRPr lang="ko-KR" altLang="en-US" sz="3600" dirty="0">
              <a:solidFill>
                <a:prstClr val="black">
                  <a:lumMod val="85000"/>
                  <a:lumOff val="15000"/>
                </a:prstClr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</p:txBody>
      </p:sp>
      <p:pic>
        <p:nvPicPr>
          <p:cNvPr id="45" name="그림 44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0090" y="5476704"/>
            <a:ext cx="428542" cy="428542"/>
          </a:xfrm>
          <a:prstGeom prst="rect">
            <a:avLst/>
          </a:prstGeom>
        </p:spPr>
      </p:pic>
      <p:pic>
        <p:nvPicPr>
          <p:cNvPr id="46" name="그림 4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06231" y="3490401"/>
            <a:ext cx="429006" cy="42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5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87828" y="1537102"/>
            <a:ext cx="1108290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</a:t>
            </a:r>
            <a:r>
              <a:rPr lang="ko-KR" altLang="en-US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정형화된 MVC 패턴을 갖춘 쇼핑몰 모델링 및 구현</a:t>
            </a:r>
            <a:endParaRPr lang="en-US" altLang="ko-KR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</a:t>
            </a:r>
            <a:r>
              <a:rPr lang="ko-KR" altLang="en-US" sz="36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IoT</a:t>
            </a:r>
            <a:r>
              <a:rPr lang="ko-KR" altLang="en-US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장비를 구매할 수 있는 쇼핑몰</a:t>
            </a:r>
            <a:endParaRPr lang="en-US" altLang="ko-KR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</a:t>
            </a:r>
            <a:r>
              <a:rPr lang="ko-KR" altLang="en-US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추후 프로젝트를 위해 </a:t>
            </a:r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IOT </a:t>
            </a:r>
            <a:r>
              <a:rPr lang="ko-KR" altLang="en-US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장비를 </a:t>
            </a:r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</a:t>
            </a:r>
            <a:r>
              <a:rPr lang="ko-KR" altLang="en-US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반영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227339" y="1166"/>
            <a:ext cx="245054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기획 의도</a:t>
            </a:r>
          </a:p>
        </p:txBody>
      </p:sp>
      <p:sp>
        <p:nvSpPr>
          <p:cNvPr id="7" name="모서리가 둥근 직사각형 6"/>
          <p:cNvSpPr/>
          <p:nvPr/>
        </p:nvSpPr>
        <p:spPr>
          <a:xfrm rot="5400000">
            <a:off x="-440912" y="440911"/>
            <a:ext cx="1109162" cy="22733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32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2158" y="1210254"/>
            <a:ext cx="10636541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3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언어</a:t>
            </a:r>
            <a:endParaRPr lang="en-US" altLang="ko-KR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914400" lvl="1" indent="-457200">
              <a:buFontTx/>
              <a:buChar char="-"/>
            </a:pP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HTML</a:t>
            </a:r>
            <a:r>
              <a:rPr lang="en-US" altLang="ko-KR" sz="3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CSS, JavaScript, </a:t>
            </a:r>
            <a:r>
              <a:rPr lang="en-US" altLang="ko-KR" sz="3200" b="1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Jquery</a:t>
            </a:r>
            <a:r>
              <a:rPr lang="en-US" altLang="ko-KR" sz="3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JSP, JSTL</a:t>
            </a:r>
          </a:p>
          <a:p>
            <a:pPr marL="914400" lvl="1" indent="-457200">
              <a:buFontTx/>
              <a:buChar char="-"/>
            </a:pP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Java</a:t>
            </a:r>
            <a:endParaRPr lang="en-US" altLang="ko-KR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/>
            <a:endParaRPr lang="en-US" altLang="ko-KR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en-US" altLang="ko-KR" sz="3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Database : Oracle</a:t>
            </a:r>
          </a:p>
          <a:p>
            <a:pPr marL="514350" indent="-514350">
              <a:buAutoNum type="arabicPeriod"/>
            </a:pPr>
            <a:endParaRPr lang="en-US" altLang="ko-KR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en-US" altLang="ko-KR" sz="3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Framework : Maven, Spring, </a:t>
            </a:r>
            <a:r>
              <a:rPr lang="en-US" altLang="ko-KR" sz="3200" b="1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Mybatis</a:t>
            </a:r>
            <a:r>
              <a:rPr lang="en-US" altLang="ko-KR" sz="3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Bootstrap</a:t>
            </a:r>
          </a:p>
          <a:p>
            <a:pPr marL="514350" indent="-514350">
              <a:buAutoNum type="arabicPeriod"/>
            </a:pPr>
            <a:endParaRPr lang="en-US" altLang="ko-KR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en-US" altLang="ko-KR" sz="3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IDE : Eclipse, </a:t>
            </a:r>
            <a:r>
              <a:rPr lang="en-US" altLang="ko-KR" sz="3200" b="1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Sqldeveloper</a:t>
            </a:r>
            <a:endParaRPr lang="en-US" altLang="ko-KR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endParaRPr lang="en-US" altLang="ko-KR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27339" y="1166"/>
            <a:ext cx="2450547" cy="101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개발 환경</a:t>
            </a:r>
          </a:p>
        </p:txBody>
      </p:sp>
      <p:sp>
        <p:nvSpPr>
          <p:cNvPr id="7" name="모서리가 둥근 직사각형 6"/>
          <p:cNvSpPr/>
          <p:nvPr/>
        </p:nvSpPr>
        <p:spPr>
          <a:xfrm rot="5400000">
            <a:off x="-440912" y="440911"/>
            <a:ext cx="1109162" cy="22733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10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53930" y="1109162"/>
            <a:ext cx="10636541" cy="5216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</a:t>
            </a:r>
            <a:r>
              <a:rPr lang="en-US" altLang="ko-KR" sz="3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CRUD</a:t>
            </a:r>
          </a:p>
          <a:p>
            <a:pPr marL="514350" indent="-514350">
              <a:buAutoNum type="arabicPeriod"/>
            </a:pPr>
            <a:endParaRPr lang="en-US" altLang="ko-KR" sz="1100" b="1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권한</a:t>
            </a:r>
            <a:r>
              <a:rPr lang="en-US" altLang="ko-KR" sz="32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상품</a:t>
            </a: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게시판 </a:t>
            </a: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CRUD 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</a:t>
            </a:r>
            <a:endParaRPr lang="en-US" altLang="ko-KR" sz="3200" b="1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endParaRPr lang="en-US" altLang="ko-KR" sz="1100" b="1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카테고리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</a:t>
            </a: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검색 기능</a:t>
            </a:r>
            <a:endParaRPr lang="en-US" altLang="ko-KR" sz="3200" b="1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endParaRPr lang="en-US" altLang="ko-KR" sz="1100" b="1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</a:t>
            </a: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이름 별 정렬</a:t>
            </a:r>
            <a:endParaRPr lang="en-US" altLang="ko-KR" sz="3200" b="1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</a:t>
            </a: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Pagination</a:t>
            </a:r>
          </a:p>
          <a:p>
            <a:pPr marL="514350" indent="-514350">
              <a:buAutoNum type="arabicPeriod"/>
            </a:pPr>
            <a:endParaRPr lang="en-US" altLang="ko-KR" sz="11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상세페이지</a:t>
            </a: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</a:t>
            </a: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수량 조절 기능</a:t>
            </a:r>
            <a:endParaRPr lang="en-US" altLang="ko-KR" sz="3200" b="1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endParaRPr lang="en-US" altLang="ko-KR" sz="1100" b="1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장바구니 </a:t>
            </a: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CRUD</a:t>
            </a:r>
          </a:p>
          <a:p>
            <a:pPr marL="514350" indent="-514350">
              <a:buAutoNum type="arabicPeriod"/>
            </a:pPr>
            <a:endParaRPr lang="en-US" altLang="ko-KR" sz="1100" b="1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결제</a:t>
            </a:r>
            <a:r>
              <a:rPr lang="en-US" altLang="ko-KR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3200" b="1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 주문내역 페이지</a:t>
            </a:r>
            <a:endParaRPr lang="en-US" altLang="ko-KR" sz="32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27339" y="1166"/>
            <a:ext cx="2450547" cy="101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개발 기능</a:t>
            </a:r>
            <a:endParaRPr lang="ko-KR" altLang="en-US" sz="4400" dirty="0">
              <a:solidFill>
                <a:prstClr val="black">
                  <a:lumMod val="85000"/>
                  <a:lumOff val="15000"/>
                </a:prstClr>
              </a:solidFill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 rot="5400000">
            <a:off x="-440912" y="440911"/>
            <a:ext cx="1109162" cy="22733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0913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27339" y="1166"/>
            <a:ext cx="2450547" cy="101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역할 담당</a:t>
            </a:r>
            <a:endParaRPr lang="ko-KR" altLang="en-US" sz="4400" dirty="0">
              <a:solidFill>
                <a:prstClr val="black">
                  <a:lumMod val="85000"/>
                  <a:lumOff val="15000"/>
                </a:prstClr>
              </a:solidFill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 rot="5400000">
            <a:off x="-440912" y="440911"/>
            <a:ext cx="1109162" cy="22733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828673" y="1998739"/>
            <a:ext cx="5604784" cy="501610"/>
          </a:xfrm>
          <a:prstGeom prst="roundRect">
            <a:avLst>
              <a:gd name="adj" fmla="val 50000"/>
            </a:avLst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 err="1" smtClean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김나윤</a:t>
            </a:r>
            <a:r>
              <a:rPr lang="en-US" altLang="ko-KR" sz="3200" b="1" dirty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 </a:t>
            </a:r>
            <a:r>
              <a:rPr lang="en-US" altLang="ko-KR" sz="3200" b="1" dirty="0" smtClean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– shop-detail, order</a:t>
            </a:r>
            <a:endParaRPr lang="ko-KR" altLang="en-US" sz="3200" b="1" dirty="0">
              <a:solidFill>
                <a:prstClr val="white"/>
              </a:solidFill>
              <a:latin typeface="나눔스퀘어OTF_ac Light" panose="020B0600000101010101" pitchFamily="34" charset="-127"/>
              <a:ea typeface="나눔스퀘어OTF_ac Light" panose="020B0600000101010101" pitchFamily="34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828673" y="2583763"/>
            <a:ext cx="5604784" cy="501610"/>
          </a:xfrm>
          <a:prstGeom prst="roundRect">
            <a:avLst>
              <a:gd name="adj" fmla="val 50000"/>
            </a:avLst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 smtClean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김영훈 </a:t>
            </a:r>
            <a:r>
              <a:rPr lang="en-US" altLang="ko-KR" sz="3200" b="1" dirty="0" smtClean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- cart, order</a:t>
            </a:r>
            <a:endParaRPr lang="ko-KR" altLang="en-US" sz="3200" b="1" dirty="0">
              <a:solidFill>
                <a:prstClr val="white"/>
              </a:solidFill>
              <a:latin typeface="나눔스퀘어OTF_ac Light" panose="020B0600000101010101" pitchFamily="34" charset="-127"/>
              <a:ea typeface="나눔스퀘어OTF_ac Light" panose="020B0600000101010101" pitchFamily="34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828673" y="3137480"/>
            <a:ext cx="5604784" cy="501610"/>
          </a:xfrm>
          <a:prstGeom prst="roundRect">
            <a:avLst>
              <a:gd name="adj" fmla="val 50000"/>
            </a:avLst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 smtClean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백대현 </a:t>
            </a:r>
            <a:r>
              <a:rPr lang="en-US" altLang="ko-KR" sz="3200" b="1" dirty="0" smtClean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- board</a:t>
            </a:r>
            <a:endParaRPr lang="ko-KR" altLang="en-US" sz="3200" b="1" dirty="0">
              <a:solidFill>
                <a:prstClr val="white"/>
              </a:solidFill>
              <a:latin typeface="나눔스퀘어OTF_ac Light" panose="020B0600000101010101" pitchFamily="34" charset="-127"/>
              <a:ea typeface="나눔스퀘어OTF_ac Light" panose="020B0600000101010101" pitchFamily="34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828673" y="3722504"/>
            <a:ext cx="5604784" cy="501610"/>
          </a:xfrm>
          <a:prstGeom prst="roundRect">
            <a:avLst>
              <a:gd name="adj" fmla="val 50000"/>
            </a:avLst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 err="1" smtClean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송호주</a:t>
            </a:r>
            <a:r>
              <a:rPr lang="ko-KR" altLang="en-US" sz="3200" b="1" dirty="0" smtClean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 </a:t>
            </a:r>
            <a:r>
              <a:rPr lang="en-US" altLang="ko-KR" sz="3200" b="1" dirty="0" smtClean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- login, user</a:t>
            </a:r>
            <a:endParaRPr lang="ko-KR" altLang="en-US" sz="3200" b="1" dirty="0">
              <a:solidFill>
                <a:prstClr val="white"/>
              </a:solidFill>
              <a:latin typeface="나눔스퀘어OTF_ac Light" panose="020B0600000101010101" pitchFamily="34" charset="-127"/>
              <a:ea typeface="나눔스퀘어OTF_ac Light" panose="020B0600000101010101" pitchFamily="34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828673" y="4281503"/>
            <a:ext cx="5604784" cy="501610"/>
          </a:xfrm>
          <a:prstGeom prst="roundRect">
            <a:avLst>
              <a:gd name="adj" fmla="val 50000"/>
            </a:avLst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 smtClean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유한솔 </a:t>
            </a:r>
            <a:r>
              <a:rPr lang="en-US" altLang="ko-KR" sz="3200" b="1" dirty="0" smtClean="0">
                <a:solidFill>
                  <a:prstClr val="white"/>
                </a:solidFill>
                <a:latin typeface="나눔스퀘어OTF_ac Light" panose="020B0600000101010101" pitchFamily="34" charset="-127"/>
                <a:ea typeface="나눔스퀘어OTF_ac Light" panose="020B0600000101010101" pitchFamily="34" charset="-127"/>
              </a:rPr>
              <a:t>- admin, shop, board</a:t>
            </a:r>
            <a:endParaRPr lang="ko-KR" altLang="en-US" sz="3200" b="1" dirty="0">
              <a:solidFill>
                <a:prstClr val="white"/>
              </a:solidFill>
              <a:latin typeface="나눔스퀘어OTF_ac Light" panose="020B0600000101010101" pitchFamily="34" charset="-127"/>
              <a:ea typeface="나눔스퀘어OTF_ac Ligh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912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5103" y="2474440"/>
            <a:ext cx="2450547" cy="101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4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ERD</a:t>
            </a:r>
            <a:endParaRPr lang="ko-KR" altLang="en-US" sz="4400" dirty="0">
              <a:solidFill>
                <a:prstClr val="black">
                  <a:lumMod val="85000"/>
                  <a:lumOff val="15000"/>
                </a:prstClr>
              </a:solidFill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7" t="253" r="4305" b="5957"/>
          <a:stretch/>
        </p:blipFill>
        <p:spPr>
          <a:xfrm>
            <a:off x="1752600" y="183828"/>
            <a:ext cx="10058400" cy="6458674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65103" y="3341550"/>
            <a:ext cx="1768970" cy="14323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260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5103" y="2474440"/>
            <a:ext cx="2450547" cy="1010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4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Class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65103" y="3341550"/>
            <a:ext cx="1768970" cy="14323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FD396A5D-4E78-4D26-9098-8E097AF51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476" y="148884"/>
            <a:ext cx="10562069" cy="638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248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438400" y="6719454"/>
            <a:ext cx="9753600" cy="138546"/>
          </a:xfrm>
          <a:prstGeom prst="roundRect">
            <a:avLst/>
          </a:prstGeom>
          <a:solidFill>
            <a:srgbClr val="36C0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2602886"/>
            <a:ext cx="137181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Class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65103" y="3341550"/>
            <a:ext cx="1768970" cy="14323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" b="26277"/>
          <a:stretch/>
        </p:blipFill>
        <p:spPr>
          <a:xfrm>
            <a:off x="1034143" y="155862"/>
            <a:ext cx="11038741" cy="65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81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</TotalTime>
  <Words>161</Words>
  <Application>Microsoft Office PowerPoint</Application>
  <PresentationFormat>와이드스크린</PresentationFormat>
  <Paragraphs>64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나눔스퀘어OTF_ac</vt:lpstr>
      <vt:lpstr>나눔스퀘어OTF_ac Bold</vt:lpstr>
      <vt:lpstr>나눔스퀘어OTF_ac Light</vt:lpstr>
      <vt:lpstr>나눔스퀘어 Bold</vt:lpstr>
      <vt:lpstr>Arial</vt:lpstr>
      <vt:lpstr>맑은 고딕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student</cp:lastModifiedBy>
  <cp:revision>38</cp:revision>
  <dcterms:created xsi:type="dcterms:W3CDTF">2019-11-05T04:56:05Z</dcterms:created>
  <dcterms:modified xsi:type="dcterms:W3CDTF">2019-12-20T04:17:23Z</dcterms:modified>
</cp:coreProperties>
</file>

<file path=docProps/thumbnail.jpeg>
</file>